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6" r:id="rId2"/>
    <p:sldId id="274" r:id="rId3"/>
    <p:sldId id="283" r:id="rId4"/>
    <p:sldId id="275" r:id="rId5"/>
    <p:sldId id="280" r:id="rId6"/>
    <p:sldId id="277" r:id="rId7"/>
    <p:sldId id="282" r:id="rId8"/>
    <p:sldId id="281" r:id="rId9"/>
    <p:sldId id="278" r:id="rId10"/>
    <p:sldId id="279" r:id="rId1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A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706" autoAdjust="0"/>
  </p:normalViewPr>
  <p:slideViewPr>
    <p:cSldViewPr>
      <p:cViewPr varScale="1">
        <p:scale>
          <a:sx n="114" d="100"/>
          <a:sy n="114" d="100"/>
        </p:scale>
        <p:origin x="144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C7C3E5-D859-480A-82AA-29FBA1D04F84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3DF36A-2682-4562-AD5D-011A6BC009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 err="1"/>
            <a:t>Gatan</a:t>
          </a:r>
          <a:r>
            <a:rPr lang="en-US" sz="1600" dirty="0"/>
            <a:t> </a:t>
          </a:r>
          <a:r>
            <a:rPr lang="en-US" sz="1600" dirty="0" err="1"/>
            <a:t>är</a:t>
          </a:r>
          <a:r>
            <a:rPr lang="en-US" sz="1600" dirty="0"/>
            <a:t> </a:t>
          </a:r>
          <a:r>
            <a:rPr lang="en-US" sz="1600" dirty="0" err="1"/>
            <a:t>behov</a:t>
          </a:r>
          <a:r>
            <a:rPr lang="en-US" sz="1600" dirty="0"/>
            <a:t> </a:t>
          </a:r>
          <a:r>
            <a:rPr lang="en-US" sz="1600" dirty="0" err="1"/>
            <a:t>i</a:t>
          </a:r>
          <a:r>
            <a:rPr lang="en-US" sz="1600" dirty="0"/>
            <a:t> av </a:t>
          </a:r>
          <a:r>
            <a:rPr lang="en-US" sz="1600" dirty="0" err="1"/>
            <a:t>ombyggnation</a:t>
          </a:r>
          <a:r>
            <a:rPr lang="en-US" sz="1600" dirty="0"/>
            <a:t> </a:t>
          </a:r>
          <a:r>
            <a:rPr lang="en-US" sz="1600" dirty="0" err="1"/>
            <a:t>eftersom</a:t>
          </a:r>
          <a:r>
            <a:rPr lang="en-US" sz="1600" dirty="0"/>
            <a:t> den </a:t>
          </a:r>
          <a:r>
            <a:rPr lang="en-US" sz="1600" dirty="0" err="1"/>
            <a:t>tekniska</a:t>
          </a:r>
          <a:r>
            <a:rPr lang="en-US" sz="1600" dirty="0"/>
            <a:t> </a:t>
          </a:r>
          <a:r>
            <a:rPr lang="en-US" sz="1600" dirty="0" err="1"/>
            <a:t>livslängden</a:t>
          </a:r>
          <a:r>
            <a:rPr lang="en-US" sz="1600" dirty="0"/>
            <a:t> </a:t>
          </a:r>
          <a:r>
            <a:rPr lang="en-US" sz="1600" dirty="0" err="1"/>
            <a:t>är</a:t>
          </a:r>
          <a:r>
            <a:rPr lang="en-US" sz="1600" dirty="0"/>
            <a:t> slut</a:t>
          </a:r>
        </a:p>
      </dgm:t>
    </dgm:pt>
    <dgm:pt modelId="{91878CBE-893A-4320-989E-AE7D28205645}" type="parTrans" cxnId="{39617B1D-6018-4BDC-9C21-1A6BD7454CB6}">
      <dgm:prSet/>
      <dgm:spPr/>
      <dgm:t>
        <a:bodyPr/>
        <a:lstStyle/>
        <a:p>
          <a:endParaRPr lang="en-US"/>
        </a:p>
      </dgm:t>
    </dgm:pt>
    <dgm:pt modelId="{51831C93-C9E7-4576-A287-00E820C42CD7}" type="sibTrans" cxnId="{39617B1D-6018-4BDC-9C21-1A6BD7454CB6}">
      <dgm:prSet/>
      <dgm:spPr/>
      <dgm:t>
        <a:bodyPr/>
        <a:lstStyle/>
        <a:p>
          <a:endParaRPr lang="en-US"/>
        </a:p>
      </dgm:t>
    </dgm:pt>
    <dgm:pt modelId="{14113A63-DB75-444E-995D-68F4006F56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Ur ÖP2030:</a:t>
          </a:r>
          <a:br>
            <a:rPr lang="en-US" sz="1600" dirty="0"/>
          </a:br>
          <a:r>
            <a:rPr lang="en-US" sz="1600" dirty="0"/>
            <a:t>“</a:t>
          </a:r>
          <a:r>
            <a:rPr lang="en-US" sz="1600" i="1" dirty="0"/>
            <a:t>I centrum ska </a:t>
          </a:r>
          <a:r>
            <a:rPr lang="en-US" sz="1600" i="1" dirty="0" err="1"/>
            <a:t>fotgängare</a:t>
          </a:r>
          <a:r>
            <a:rPr lang="en-US" sz="1600" i="1" dirty="0"/>
            <a:t>, </a:t>
          </a:r>
          <a:r>
            <a:rPr lang="en-US" sz="1600" i="1" dirty="0" err="1"/>
            <a:t>cyklister</a:t>
          </a:r>
          <a:r>
            <a:rPr lang="en-US" sz="1600" i="1" dirty="0"/>
            <a:t> och </a:t>
          </a:r>
          <a:r>
            <a:rPr lang="en-US" sz="1600" i="1" dirty="0" err="1"/>
            <a:t>kollektivtrafik</a:t>
          </a:r>
          <a:r>
            <a:rPr lang="en-US" sz="1600" i="1" dirty="0"/>
            <a:t> </a:t>
          </a:r>
          <a:r>
            <a:rPr lang="en-US" sz="1600" i="1" dirty="0" err="1"/>
            <a:t>prioriteras</a:t>
          </a:r>
          <a:r>
            <a:rPr lang="en-US" sz="1600" i="1" dirty="0"/>
            <a:t> och </a:t>
          </a:r>
          <a:r>
            <a:rPr lang="en-US" sz="1600" i="1" dirty="0" err="1"/>
            <a:t>gatumiljö</a:t>
          </a:r>
          <a:r>
            <a:rPr lang="en-US" sz="1600" i="1" dirty="0"/>
            <a:t>  ska </a:t>
          </a:r>
          <a:r>
            <a:rPr lang="en-US" sz="1600" i="1" dirty="0" err="1"/>
            <a:t>vara</a:t>
          </a:r>
          <a:r>
            <a:rPr lang="en-US" sz="1600" i="1" dirty="0"/>
            <a:t> </a:t>
          </a:r>
          <a:r>
            <a:rPr lang="en-US" sz="1600" i="1" dirty="0" err="1"/>
            <a:t>funktionell</a:t>
          </a:r>
          <a:r>
            <a:rPr lang="en-US" sz="1600" i="1" dirty="0"/>
            <a:t> för </a:t>
          </a:r>
          <a:r>
            <a:rPr lang="en-US" sz="1600" i="1" dirty="0" err="1"/>
            <a:t>varutransporter</a:t>
          </a:r>
          <a:r>
            <a:rPr lang="en-US" sz="1600" i="1" dirty="0"/>
            <a:t>…” </a:t>
          </a:r>
        </a:p>
        <a:p>
          <a:pPr>
            <a:lnSpc>
              <a:spcPct val="100000"/>
            </a:lnSpc>
          </a:pPr>
          <a:r>
            <a:rPr lang="en-US" sz="1600" i="1" dirty="0"/>
            <a:t>“</a:t>
          </a:r>
          <a:r>
            <a:rPr lang="en-US" sz="1600" i="1" dirty="0" err="1"/>
            <a:t>Parkering</a:t>
          </a:r>
          <a:r>
            <a:rPr lang="en-US" sz="1600" i="1" dirty="0"/>
            <a:t> ska </a:t>
          </a:r>
          <a:r>
            <a:rPr lang="en-US" sz="1600" i="1" dirty="0" err="1"/>
            <a:t>i</a:t>
          </a:r>
          <a:r>
            <a:rPr lang="en-US" sz="1600" i="1" dirty="0"/>
            <a:t> </a:t>
          </a:r>
          <a:r>
            <a:rPr lang="en-US" sz="1600" i="1" dirty="0" err="1"/>
            <a:t>första</a:t>
          </a:r>
          <a:r>
            <a:rPr lang="en-US" sz="1600" i="1" dirty="0"/>
            <a:t> hand </a:t>
          </a:r>
          <a:r>
            <a:rPr lang="en-US" sz="1600" i="1" dirty="0" err="1"/>
            <a:t>ske</a:t>
          </a:r>
          <a:r>
            <a:rPr lang="en-US" sz="1600" i="1" dirty="0"/>
            <a:t> </a:t>
          </a:r>
          <a:r>
            <a:rPr lang="en-US" sz="1600" i="1" dirty="0" err="1"/>
            <a:t>i</a:t>
          </a:r>
          <a:r>
            <a:rPr lang="en-US" sz="1600" i="1" dirty="0"/>
            <a:t> </a:t>
          </a:r>
          <a:r>
            <a:rPr lang="en-US" sz="1600" i="1" dirty="0" err="1"/>
            <a:t>parkeringshus</a:t>
          </a:r>
          <a:r>
            <a:rPr lang="en-US" sz="1600" i="1" dirty="0"/>
            <a:t> </a:t>
          </a:r>
          <a:r>
            <a:rPr lang="en-US" sz="1600" i="1" dirty="0" err="1"/>
            <a:t>som</a:t>
          </a:r>
          <a:r>
            <a:rPr lang="en-US" sz="1600" i="1" dirty="0"/>
            <a:t> ger </a:t>
          </a:r>
          <a:r>
            <a:rPr lang="en-US" sz="1600" i="1" dirty="0" err="1"/>
            <a:t>hög</a:t>
          </a:r>
          <a:r>
            <a:rPr lang="en-US" sz="1600" i="1" dirty="0"/>
            <a:t> </a:t>
          </a:r>
          <a:r>
            <a:rPr lang="en-US" sz="1600" i="1" dirty="0" err="1"/>
            <a:t>nyttjandegrad</a:t>
          </a:r>
          <a:r>
            <a:rPr lang="en-US" sz="1600" i="1" dirty="0"/>
            <a:t> och </a:t>
          </a:r>
          <a:r>
            <a:rPr lang="en-US" sz="1600" i="1" dirty="0" err="1"/>
            <a:t>i</a:t>
          </a:r>
          <a:r>
            <a:rPr lang="en-US" sz="1600" i="1" dirty="0"/>
            <a:t> </a:t>
          </a:r>
          <a:r>
            <a:rPr lang="en-US" sz="1600" i="1" dirty="0" err="1"/>
            <a:t>andra</a:t>
          </a:r>
          <a:r>
            <a:rPr lang="en-US" sz="1600" i="1" dirty="0"/>
            <a:t> hand </a:t>
          </a:r>
          <a:r>
            <a:rPr lang="en-US" sz="1600" i="1" dirty="0" err="1"/>
            <a:t>kvartersmark</a:t>
          </a:r>
          <a:r>
            <a:rPr lang="en-US" sz="1600" i="1" dirty="0"/>
            <a:t>”</a:t>
          </a:r>
          <a:endParaRPr lang="en-US" sz="1600" dirty="0"/>
        </a:p>
      </dgm:t>
    </dgm:pt>
    <dgm:pt modelId="{FBAB6938-431C-4383-AA78-5C1E0A00CFC6}" type="parTrans" cxnId="{AA7D4DD3-BB35-4573-928E-0D7EC3A2D38F}">
      <dgm:prSet/>
      <dgm:spPr/>
      <dgm:t>
        <a:bodyPr/>
        <a:lstStyle/>
        <a:p>
          <a:endParaRPr lang="en-US"/>
        </a:p>
      </dgm:t>
    </dgm:pt>
    <dgm:pt modelId="{E6A278CA-616C-4819-9D55-C52C1A43B4F1}" type="sibTrans" cxnId="{AA7D4DD3-BB35-4573-928E-0D7EC3A2D38F}">
      <dgm:prSet/>
      <dgm:spPr/>
      <dgm:t>
        <a:bodyPr/>
        <a:lstStyle/>
        <a:p>
          <a:endParaRPr lang="en-US"/>
        </a:p>
      </dgm:t>
    </dgm:pt>
    <dgm:pt modelId="{3039B7D7-078F-44CA-8BF8-ADA222C3F5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 err="1"/>
            <a:t>Stadens</a:t>
          </a:r>
          <a:r>
            <a:rPr lang="en-US" sz="1600" dirty="0"/>
            <a:t> </a:t>
          </a:r>
          <a:r>
            <a:rPr lang="en-US" sz="1600" dirty="0" err="1"/>
            <a:t>golv</a:t>
          </a:r>
          <a:r>
            <a:rPr lang="en-US" sz="1600" dirty="0"/>
            <a:t> – </a:t>
          </a:r>
          <a:r>
            <a:rPr lang="en-US" sz="1600" dirty="0" err="1"/>
            <a:t>Gestaltningsförslag</a:t>
          </a:r>
          <a:r>
            <a:rPr lang="en-US" sz="1600" dirty="0"/>
            <a:t>  för </a:t>
          </a:r>
          <a:r>
            <a:rPr lang="en-US" sz="1600" dirty="0" err="1"/>
            <a:t>centrala</a:t>
          </a:r>
          <a:r>
            <a:rPr lang="en-US" sz="1600" dirty="0"/>
            <a:t> </a:t>
          </a:r>
          <a:r>
            <a:rPr lang="en-US" sz="1600" dirty="0" err="1"/>
            <a:t>Piteås</a:t>
          </a:r>
          <a:r>
            <a:rPr lang="en-US" sz="1600" dirty="0"/>
            <a:t> </a:t>
          </a:r>
          <a:r>
            <a:rPr lang="en-US" sz="1600" dirty="0" err="1"/>
            <a:t>gatumiljöer</a:t>
          </a:r>
          <a:endParaRPr lang="en-US" sz="1600" dirty="0"/>
        </a:p>
      </dgm:t>
    </dgm:pt>
    <dgm:pt modelId="{1F72C6FF-7101-4AF5-B096-5414F6AF7A51}" type="parTrans" cxnId="{01ED50DA-0591-453E-A3E2-313516D1AA00}">
      <dgm:prSet/>
      <dgm:spPr/>
      <dgm:t>
        <a:bodyPr/>
        <a:lstStyle/>
        <a:p>
          <a:endParaRPr lang="en-US"/>
        </a:p>
      </dgm:t>
    </dgm:pt>
    <dgm:pt modelId="{2380877F-C158-46AA-91B9-3A7986F5BA5A}" type="sibTrans" cxnId="{01ED50DA-0591-453E-A3E2-313516D1AA00}">
      <dgm:prSet/>
      <dgm:spPr/>
      <dgm:t>
        <a:bodyPr/>
        <a:lstStyle/>
        <a:p>
          <a:endParaRPr lang="en-US"/>
        </a:p>
      </dgm:t>
    </dgm:pt>
    <dgm:pt modelId="{5501809E-E1CA-4700-945D-82DD79BB1474}" type="pres">
      <dgm:prSet presAssocID="{D5C7C3E5-D859-480A-82AA-29FBA1D04F84}" presName="outerComposite" presStyleCnt="0">
        <dgm:presLayoutVars>
          <dgm:chMax val="5"/>
          <dgm:dir/>
          <dgm:resizeHandles val="exact"/>
        </dgm:presLayoutVars>
      </dgm:prSet>
      <dgm:spPr/>
    </dgm:pt>
    <dgm:pt modelId="{D0EC05A6-736A-41B5-BC16-2C982FB45C31}" type="pres">
      <dgm:prSet presAssocID="{D5C7C3E5-D859-480A-82AA-29FBA1D04F84}" presName="dummyMaxCanvas" presStyleCnt="0">
        <dgm:presLayoutVars/>
      </dgm:prSet>
      <dgm:spPr/>
    </dgm:pt>
    <dgm:pt modelId="{BBD5D322-6982-4A6A-98FD-8D876EA39862}" type="pres">
      <dgm:prSet presAssocID="{D5C7C3E5-D859-480A-82AA-29FBA1D04F84}" presName="ThreeNodes_1" presStyleLbl="node1" presStyleIdx="0" presStyleCnt="3" custScaleX="92554" custScaleY="60298">
        <dgm:presLayoutVars>
          <dgm:bulletEnabled val="1"/>
        </dgm:presLayoutVars>
      </dgm:prSet>
      <dgm:spPr/>
    </dgm:pt>
    <dgm:pt modelId="{D2F4199A-D52F-4CBD-ADC5-0EFE45FC7804}" type="pres">
      <dgm:prSet presAssocID="{D5C7C3E5-D859-480A-82AA-29FBA1D04F84}" presName="ThreeNodes_2" presStyleLbl="node1" presStyleIdx="1" presStyleCnt="3" custScaleX="102809" custScaleY="132275">
        <dgm:presLayoutVars>
          <dgm:bulletEnabled val="1"/>
        </dgm:presLayoutVars>
      </dgm:prSet>
      <dgm:spPr/>
    </dgm:pt>
    <dgm:pt modelId="{3709B81E-EB8A-4A5B-996E-07789D50A22B}" type="pres">
      <dgm:prSet presAssocID="{D5C7C3E5-D859-480A-82AA-29FBA1D04F84}" presName="ThreeNodes_3" presStyleLbl="node1" presStyleIdx="2" presStyleCnt="3" custScaleX="108479" custScaleY="61812" custLinFactNeighborX="-2809" custLinFactNeighborY="-3750">
        <dgm:presLayoutVars>
          <dgm:bulletEnabled val="1"/>
        </dgm:presLayoutVars>
      </dgm:prSet>
      <dgm:spPr/>
    </dgm:pt>
    <dgm:pt modelId="{76E54376-9823-48C7-B141-416E9C0E6FCA}" type="pres">
      <dgm:prSet presAssocID="{D5C7C3E5-D859-480A-82AA-29FBA1D04F84}" presName="ThreeConn_1-2" presStyleLbl="fgAccFollowNode1" presStyleIdx="0" presStyleCnt="2">
        <dgm:presLayoutVars>
          <dgm:bulletEnabled val="1"/>
        </dgm:presLayoutVars>
      </dgm:prSet>
      <dgm:spPr/>
    </dgm:pt>
    <dgm:pt modelId="{0DAA1778-F6BB-4B79-B1CD-424E56BD0F1D}" type="pres">
      <dgm:prSet presAssocID="{D5C7C3E5-D859-480A-82AA-29FBA1D04F84}" presName="ThreeConn_2-3" presStyleLbl="fgAccFollowNode1" presStyleIdx="1" presStyleCnt="2">
        <dgm:presLayoutVars>
          <dgm:bulletEnabled val="1"/>
        </dgm:presLayoutVars>
      </dgm:prSet>
      <dgm:spPr/>
    </dgm:pt>
    <dgm:pt modelId="{1770B400-0F3E-4D15-AB31-CD9BD398A669}" type="pres">
      <dgm:prSet presAssocID="{D5C7C3E5-D859-480A-82AA-29FBA1D04F84}" presName="ThreeNodes_1_text" presStyleLbl="node1" presStyleIdx="2" presStyleCnt="3">
        <dgm:presLayoutVars>
          <dgm:bulletEnabled val="1"/>
        </dgm:presLayoutVars>
      </dgm:prSet>
      <dgm:spPr/>
    </dgm:pt>
    <dgm:pt modelId="{D781C5F4-C41E-4A5B-935D-8E48F2D8B44A}" type="pres">
      <dgm:prSet presAssocID="{D5C7C3E5-D859-480A-82AA-29FBA1D04F84}" presName="ThreeNodes_2_text" presStyleLbl="node1" presStyleIdx="2" presStyleCnt="3">
        <dgm:presLayoutVars>
          <dgm:bulletEnabled val="1"/>
        </dgm:presLayoutVars>
      </dgm:prSet>
      <dgm:spPr/>
    </dgm:pt>
    <dgm:pt modelId="{9FBAC469-A5AD-4479-874E-791AF97D71DA}" type="pres">
      <dgm:prSet presAssocID="{D5C7C3E5-D859-480A-82AA-29FBA1D04F8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9617B1D-6018-4BDC-9C21-1A6BD7454CB6}" srcId="{D5C7C3E5-D859-480A-82AA-29FBA1D04F84}" destId="{753DF36A-2682-4562-AD5D-011A6BC0090B}" srcOrd="0" destOrd="0" parTransId="{91878CBE-893A-4320-989E-AE7D28205645}" sibTransId="{51831C93-C9E7-4576-A287-00E820C42CD7}"/>
    <dgm:cxn modelId="{76B94F3E-2933-4D75-86C2-13CB7EF3656C}" type="presOf" srcId="{E6A278CA-616C-4819-9D55-C52C1A43B4F1}" destId="{0DAA1778-F6BB-4B79-B1CD-424E56BD0F1D}" srcOrd="0" destOrd="0" presId="urn:microsoft.com/office/officeart/2005/8/layout/vProcess5"/>
    <dgm:cxn modelId="{A98F3461-6DBB-4C3A-94D2-5ABAA90CEF91}" type="presOf" srcId="{3039B7D7-078F-44CA-8BF8-ADA222C3F5CF}" destId="{3709B81E-EB8A-4A5B-996E-07789D50A22B}" srcOrd="0" destOrd="0" presId="urn:microsoft.com/office/officeart/2005/8/layout/vProcess5"/>
    <dgm:cxn modelId="{D235F942-732C-455B-80BC-25F500FD2F37}" type="presOf" srcId="{51831C93-C9E7-4576-A287-00E820C42CD7}" destId="{76E54376-9823-48C7-B141-416E9C0E6FCA}" srcOrd="0" destOrd="0" presId="urn:microsoft.com/office/officeart/2005/8/layout/vProcess5"/>
    <dgm:cxn modelId="{8779B96A-A7DB-4C71-9D1D-E989F4CC1F1A}" type="presOf" srcId="{14113A63-DB75-444E-995D-68F4006F5671}" destId="{D2F4199A-D52F-4CBD-ADC5-0EFE45FC7804}" srcOrd="0" destOrd="0" presId="urn:microsoft.com/office/officeart/2005/8/layout/vProcess5"/>
    <dgm:cxn modelId="{4E1E016F-B34F-401C-A42D-B981709FF370}" type="presOf" srcId="{14113A63-DB75-444E-995D-68F4006F5671}" destId="{D781C5F4-C41E-4A5B-935D-8E48F2D8B44A}" srcOrd="1" destOrd="0" presId="urn:microsoft.com/office/officeart/2005/8/layout/vProcess5"/>
    <dgm:cxn modelId="{94DD9D97-3FD7-44EE-B2A4-C33EFF529C51}" type="presOf" srcId="{3039B7D7-078F-44CA-8BF8-ADA222C3F5CF}" destId="{9FBAC469-A5AD-4479-874E-791AF97D71DA}" srcOrd="1" destOrd="0" presId="urn:microsoft.com/office/officeart/2005/8/layout/vProcess5"/>
    <dgm:cxn modelId="{4D6062BF-2968-4E72-86C4-BF58013C926F}" type="presOf" srcId="{753DF36A-2682-4562-AD5D-011A6BC0090B}" destId="{1770B400-0F3E-4D15-AB31-CD9BD398A669}" srcOrd="1" destOrd="0" presId="urn:microsoft.com/office/officeart/2005/8/layout/vProcess5"/>
    <dgm:cxn modelId="{AA7D4DD3-BB35-4573-928E-0D7EC3A2D38F}" srcId="{D5C7C3E5-D859-480A-82AA-29FBA1D04F84}" destId="{14113A63-DB75-444E-995D-68F4006F5671}" srcOrd="1" destOrd="0" parTransId="{FBAB6938-431C-4383-AA78-5C1E0A00CFC6}" sibTransId="{E6A278CA-616C-4819-9D55-C52C1A43B4F1}"/>
    <dgm:cxn modelId="{01ED50DA-0591-453E-A3E2-313516D1AA00}" srcId="{D5C7C3E5-D859-480A-82AA-29FBA1D04F84}" destId="{3039B7D7-078F-44CA-8BF8-ADA222C3F5CF}" srcOrd="2" destOrd="0" parTransId="{1F72C6FF-7101-4AF5-B096-5414F6AF7A51}" sibTransId="{2380877F-C158-46AA-91B9-3A7986F5BA5A}"/>
    <dgm:cxn modelId="{71472FE5-42C9-4EF5-8387-75DDD8715240}" type="presOf" srcId="{D5C7C3E5-D859-480A-82AA-29FBA1D04F84}" destId="{5501809E-E1CA-4700-945D-82DD79BB1474}" srcOrd="0" destOrd="0" presId="urn:microsoft.com/office/officeart/2005/8/layout/vProcess5"/>
    <dgm:cxn modelId="{CA2EB5F8-4144-4D64-B955-1FDCFDEBBCF2}" type="presOf" srcId="{753DF36A-2682-4562-AD5D-011A6BC0090B}" destId="{BBD5D322-6982-4A6A-98FD-8D876EA39862}" srcOrd="0" destOrd="0" presId="urn:microsoft.com/office/officeart/2005/8/layout/vProcess5"/>
    <dgm:cxn modelId="{A109150C-ED38-44BB-B595-B62007CD0EA4}" type="presParOf" srcId="{5501809E-E1CA-4700-945D-82DD79BB1474}" destId="{D0EC05A6-736A-41B5-BC16-2C982FB45C31}" srcOrd="0" destOrd="0" presId="urn:microsoft.com/office/officeart/2005/8/layout/vProcess5"/>
    <dgm:cxn modelId="{47D7A49D-4FE3-4E98-9E55-374B886CE73A}" type="presParOf" srcId="{5501809E-E1CA-4700-945D-82DD79BB1474}" destId="{BBD5D322-6982-4A6A-98FD-8D876EA39862}" srcOrd="1" destOrd="0" presId="urn:microsoft.com/office/officeart/2005/8/layout/vProcess5"/>
    <dgm:cxn modelId="{4FFF1A2C-A9DD-47E0-B9A2-24635798196E}" type="presParOf" srcId="{5501809E-E1CA-4700-945D-82DD79BB1474}" destId="{D2F4199A-D52F-4CBD-ADC5-0EFE45FC7804}" srcOrd="2" destOrd="0" presId="urn:microsoft.com/office/officeart/2005/8/layout/vProcess5"/>
    <dgm:cxn modelId="{928DBC8B-84C6-47D7-B526-6517D2E157B1}" type="presParOf" srcId="{5501809E-E1CA-4700-945D-82DD79BB1474}" destId="{3709B81E-EB8A-4A5B-996E-07789D50A22B}" srcOrd="3" destOrd="0" presId="urn:microsoft.com/office/officeart/2005/8/layout/vProcess5"/>
    <dgm:cxn modelId="{2F2BB748-234C-484D-A935-0CEE3310501A}" type="presParOf" srcId="{5501809E-E1CA-4700-945D-82DD79BB1474}" destId="{76E54376-9823-48C7-B141-416E9C0E6FCA}" srcOrd="4" destOrd="0" presId="urn:microsoft.com/office/officeart/2005/8/layout/vProcess5"/>
    <dgm:cxn modelId="{5B203C4D-2FC4-426B-B984-F60380C24DF7}" type="presParOf" srcId="{5501809E-E1CA-4700-945D-82DD79BB1474}" destId="{0DAA1778-F6BB-4B79-B1CD-424E56BD0F1D}" srcOrd="5" destOrd="0" presId="urn:microsoft.com/office/officeart/2005/8/layout/vProcess5"/>
    <dgm:cxn modelId="{A709A2FA-2077-46DF-BBD3-F5F7B6D8EA6B}" type="presParOf" srcId="{5501809E-E1CA-4700-945D-82DD79BB1474}" destId="{1770B400-0F3E-4D15-AB31-CD9BD398A669}" srcOrd="6" destOrd="0" presId="urn:microsoft.com/office/officeart/2005/8/layout/vProcess5"/>
    <dgm:cxn modelId="{675DF5B9-3B33-4F9A-B28E-EF157B2C611B}" type="presParOf" srcId="{5501809E-E1CA-4700-945D-82DD79BB1474}" destId="{D781C5F4-C41E-4A5B-935D-8E48F2D8B44A}" srcOrd="7" destOrd="0" presId="urn:microsoft.com/office/officeart/2005/8/layout/vProcess5"/>
    <dgm:cxn modelId="{C28D250E-D6D5-4A26-924D-4BA3BB0F55E7}" type="presParOf" srcId="{5501809E-E1CA-4700-945D-82DD79BB1474}" destId="{9FBAC469-A5AD-4479-874E-791AF97D71D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5D322-6982-4A6A-98FD-8D876EA39862}">
      <dsp:nvSpPr>
        <dsp:cNvPr id="0" name=""/>
        <dsp:cNvSpPr/>
      </dsp:nvSpPr>
      <dsp:spPr>
        <a:xfrm>
          <a:off x="108924" y="270162"/>
          <a:ext cx="6288076" cy="820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Gatan</a:t>
          </a:r>
          <a:r>
            <a:rPr lang="en-US" sz="1600" kern="1200" dirty="0"/>
            <a:t> </a:t>
          </a:r>
          <a:r>
            <a:rPr lang="en-US" sz="1600" kern="1200" dirty="0" err="1"/>
            <a:t>är</a:t>
          </a:r>
          <a:r>
            <a:rPr lang="en-US" sz="1600" kern="1200" dirty="0"/>
            <a:t> </a:t>
          </a:r>
          <a:r>
            <a:rPr lang="en-US" sz="1600" kern="1200" dirty="0" err="1"/>
            <a:t>behov</a:t>
          </a:r>
          <a:r>
            <a:rPr lang="en-US" sz="1600" kern="1200" dirty="0"/>
            <a:t> </a:t>
          </a:r>
          <a:r>
            <a:rPr lang="en-US" sz="1600" kern="1200" dirty="0" err="1"/>
            <a:t>i</a:t>
          </a:r>
          <a:r>
            <a:rPr lang="en-US" sz="1600" kern="1200" dirty="0"/>
            <a:t> av </a:t>
          </a:r>
          <a:r>
            <a:rPr lang="en-US" sz="1600" kern="1200" dirty="0" err="1"/>
            <a:t>ombyggnation</a:t>
          </a:r>
          <a:r>
            <a:rPr lang="en-US" sz="1600" kern="1200" dirty="0"/>
            <a:t> </a:t>
          </a:r>
          <a:r>
            <a:rPr lang="en-US" sz="1600" kern="1200" dirty="0" err="1"/>
            <a:t>eftersom</a:t>
          </a:r>
          <a:r>
            <a:rPr lang="en-US" sz="1600" kern="1200" dirty="0"/>
            <a:t> den </a:t>
          </a:r>
          <a:r>
            <a:rPr lang="en-US" sz="1600" kern="1200" dirty="0" err="1"/>
            <a:t>tekniska</a:t>
          </a:r>
          <a:r>
            <a:rPr lang="en-US" sz="1600" kern="1200" dirty="0"/>
            <a:t> </a:t>
          </a:r>
          <a:r>
            <a:rPr lang="en-US" sz="1600" kern="1200" dirty="0" err="1"/>
            <a:t>livslängden</a:t>
          </a:r>
          <a:r>
            <a:rPr lang="en-US" sz="1600" kern="1200" dirty="0"/>
            <a:t> </a:t>
          </a:r>
          <a:r>
            <a:rPr lang="en-US" sz="1600" kern="1200" dirty="0" err="1"/>
            <a:t>är</a:t>
          </a:r>
          <a:r>
            <a:rPr lang="en-US" sz="1600" kern="1200" dirty="0"/>
            <a:t> slut</a:t>
          </a:r>
        </a:p>
      </dsp:txBody>
      <dsp:txXfrm>
        <a:off x="132959" y="294197"/>
        <a:ext cx="4954569" cy="772556"/>
      </dsp:txXfrm>
    </dsp:sp>
    <dsp:sp modelId="{D2F4199A-D52F-4CBD-ADC5-0EFE45FC7804}">
      <dsp:nvSpPr>
        <dsp:cNvPr id="0" name=""/>
        <dsp:cNvSpPr/>
      </dsp:nvSpPr>
      <dsp:spPr>
        <a:xfrm>
          <a:off x="360030" y="1368152"/>
          <a:ext cx="6984796" cy="1800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Ur ÖP2030:</a:t>
          </a:r>
          <a:br>
            <a:rPr lang="en-US" sz="1600" kern="1200" dirty="0"/>
          </a:br>
          <a:r>
            <a:rPr lang="en-US" sz="1600" kern="1200" dirty="0"/>
            <a:t>“</a:t>
          </a:r>
          <a:r>
            <a:rPr lang="en-US" sz="1600" i="1" kern="1200" dirty="0"/>
            <a:t>I centrum ska </a:t>
          </a:r>
          <a:r>
            <a:rPr lang="en-US" sz="1600" i="1" kern="1200" dirty="0" err="1"/>
            <a:t>fotgängare</a:t>
          </a:r>
          <a:r>
            <a:rPr lang="en-US" sz="1600" i="1" kern="1200" dirty="0"/>
            <a:t>, </a:t>
          </a:r>
          <a:r>
            <a:rPr lang="en-US" sz="1600" i="1" kern="1200" dirty="0" err="1"/>
            <a:t>cyklister</a:t>
          </a:r>
          <a:r>
            <a:rPr lang="en-US" sz="1600" i="1" kern="1200" dirty="0"/>
            <a:t> och </a:t>
          </a:r>
          <a:r>
            <a:rPr lang="en-US" sz="1600" i="1" kern="1200" dirty="0" err="1"/>
            <a:t>kollektivtrafik</a:t>
          </a:r>
          <a:r>
            <a:rPr lang="en-US" sz="1600" i="1" kern="1200" dirty="0"/>
            <a:t> </a:t>
          </a:r>
          <a:r>
            <a:rPr lang="en-US" sz="1600" i="1" kern="1200" dirty="0" err="1"/>
            <a:t>prioriteras</a:t>
          </a:r>
          <a:r>
            <a:rPr lang="en-US" sz="1600" i="1" kern="1200" dirty="0"/>
            <a:t> och </a:t>
          </a:r>
          <a:r>
            <a:rPr lang="en-US" sz="1600" i="1" kern="1200" dirty="0" err="1"/>
            <a:t>gatumiljö</a:t>
          </a:r>
          <a:r>
            <a:rPr lang="en-US" sz="1600" i="1" kern="1200" dirty="0"/>
            <a:t>  ska </a:t>
          </a:r>
          <a:r>
            <a:rPr lang="en-US" sz="1600" i="1" kern="1200" dirty="0" err="1"/>
            <a:t>vara</a:t>
          </a:r>
          <a:r>
            <a:rPr lang="en-US" sz="1600" i="1" kern="1200" dirty="0"/>
            <a:t> </a:t>
          </a:r>
          <a:r>
            <a:rPr lang="en-US" sz="1600" i="1" kern="1200" dirty="0" err="1"/>
            <a:t>funktionell</a:t>
          </a:r>
          <a:r>
            <a:rPr lang="en-US" sz="1600" i="1" kern="1200" dirty="0"/>
            <a:t> för </a:t>
          </a:r>
          <a:r>
            <a:rPr lang="en-US" sz="1600" i="1" kern="1200" dirty="0" err="1"/>
            <a:t>varutransporter</a:t>
          </a:r>
          <a:r>
            <a:rPr lang="en-US" sz="1600" i="1" kern="1200" dirty="0"/>
            <a:t>…”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/>
            <a:t>“</a:t>
          </a:r>
          <a:r>
            <a:rPr lang="en-US" sz="1600" i="1" kern="1200" dirty="0" err="1"/>
            <a:t>Parkering</a:t>
          </a:r>
          <a:r>
            <a:rPr lang="en-US" sz="1600" i="1" kern="1200" dirty="0"/>
            <a:t> ska </a:t>
          </a:r>
          <a:r>
            <a:rPr lang="en-US" sz="1600" i="1" kern="1200" dirty="0" err="1"/>
            <a:t>i</a:t>
          </a:r>
          <a:r>
            <a:rPr lang="en-US" sz="1600" i="1" kern="1200" dirty="0"/>
            <a:t> </a:t>
          </a:r>
          <a:r>
            <a:rPr lang="en-US" sz="1600" i="1" kern="1200" dirty="0" err="1"/>
            <a:t>första</a:t>
          </a:r>
          <a:r>
            <a:rPr lang="en-US" sz="1600" i="1" kern="1200" dirty="0"/>
            <a:t> hand </a:t>
          </a:r>
          <a:r>
            <a:rPr lang="en-US" sz="1600" i="1" kern="1200" dirty="0" err="1"/>
            <a:t>ske</a:t>
          </a:r>
          <a:r>
            <a:rPr lang="en-US" sz="1600" i="1" kern="1200" dirty="0"/>
            <a:t> </a:t>
          </a:r>
          <a:r>
            <a:rPr lang="en-US" sz="1600" i="1" kern="1200" dirty="0" err="1"/>
            <a:t>i</a:t>
          </a:r>
          <a:r>
            <a:rPr lang="en-US" sz="1600" i="1" kern="1200" dirty="0"/>
            <a:t> </a:t>
          </a:r>
          <a:r>
            <a:rPr lang="en-US" sz="1600" i="1" kern="1200" dirty="0" err="1"/>
            <a:t>parkeringshus</a:t>
          </a:r>
          <a:r>
            <a:rPr lang="en-US" sz="1600" i="1" kern="1200" dirty="0"/>
            <a:t> </a:t>
          </a:r>
          <a:r>
            <a:rPr lang="en-US" sz="1600" i="1" kern="1200" dirty="0" err="1"/>
            <a:t>som</a:t>
          </a:r>
          <a:r>
            <a:rPr lang="en-US" sz="1600" i="1" kern="1200" dirty="0"/>
            <a:t> ger </a:t>
          </a:r>
          <a:r>
            <a:rPr lang="en-US" sz="1600" i="1" kern="1200" dirty="0" err="1"/>
            <a:t>hög</a:t>
          </a:r>
          <a:r>
            <a:rPr lang="en-US" sz="1600" i="1" kern="1200" dirty="0"/>
            <a:t> </a:t>
          </a:r>
          <a:r>
            <a:rPr lang="en-US" sz="1600" i="1" kern="1200" dirty="0" err="1"/>
            <a:t>nyttjandegrad</a:t>
          </a:r>
          <a:r>
            <a:rPr lang="en-US" sz="1600" i="1" kern="1200" dirty="0"/>
            <a:t> och </a:t>
          </a:r>
          <a:r>
            <a:rPr lang="en-US" sz="1600" i="1" kern="1200" dirty="0" err="1"/>
            <a:t>i</a:t>
          </a:r>
          <a:r>
            <a:rPr lang="en-US" sz="1600" i="1" kern="1200" dirty="0"/>
            <a:t> </a:t>
          </a:r>
          <a:r>
            <a:rPr lang="en-US" sz="1600" i="1" kern="1200" dirty="0" err="1"/>
            <a:t>andra</a:t>
          </a:r>
          <a:r>
            <a:rPr lang="en-US" sz="1600" i="1" kern="1200" dirty="0"/>
            <a:t> hand </a:t>
          </a:r>
          <a:r>
            <a:rPr lang="en-US" sz="1600" i="1" kern="1200" dirty="0" err="1"/>
            <a:t>kvartersmark</a:t>
          </a:r>
          <a:r>
            <a:rPr lang="en-US" sz="1600" i="1" kern="1200" dirty="0"/>
            <a:t>”</a:t>
          </a:r>
          <a:endParaRPr lang="en-US" sz="1600" kern="1200" dirty="0"/>
        </a:p>
      </dsp:txBody>
      <dsp:txXfrm>
        <a:off x="412756" y="1420878"/>
        <a:ext cx="5353571" cy="1694746"/>
      </dsp:txXfrm>
    </dsp:sp>
    <dsp:sp modelId="{3709B81E-EB8A-4A5B-996E-07789D50A22B}">
      <dsp:nvSpPr>
        <dsp:cNvPr id="0" name=""/>
        <dsp:cNvSpPr/>
      </dsp:nvSpPr>
      <dsp:spPr>
        <a:xfrm>
          <a:off x="576046" y="3384377"/>
          <a:ext cx="7370013" cy="8412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Stadens</a:t>
          </a:r>
          <a:r>
            <a:rPr lang="en-US" sz="1600" kern="1200" dirty="0"/>
            <a:t> </a:t>
          </a:r>
          <a:r>
            <a:rPr lang="en-US" sz="1600" kern="1200" dirty="0" err="1"/>
            <a:t>golv</a:t>
          </a:r>
          <a:r>
            <a:rPr lang="en-US" sz="1600" kern="1200" dirty="0"/>
            <a:t> – </a:t>
          </a:r>
          <a:r>
            <a:rPr lang="en-US" sz="1600" kern="1200" dirty="0" err="1"/>
            <a:t>Gestaltningsförslag</a:t>
          </a:r>
          <a:r>
            <a:rPr lang="en-US" sz="1600" kern="1200" dirty="0"/>
            <a:t>  för </a:t>
          </a:r>
          <a:r>
            <a:rPr lang="en-US" sz="1600" kern="1200" dirty="0" err="1"/>
            <a:t>centrala</a:t>
          </a:r>
          <a:r>
            <a:rPr lang="en-US" sz="1600" kern="1200" dirty="0"/>
            <a:t> </a:t>
          </a:r>
          <a:r>
            <a:rPr lang="en-US" sz="1600" kern="1200" dirty="0" err="1"/>
            <a:t>Piteås</a:t>
          </a:r>
          <a:r>
            <a:rPr lang="en-US" sz="1600" kern="1200" dirty="0"/>
            <a:t> </a:t>
          </a:r>
          <a:r>
            <a:rPr lang="en-US" sz="1600" kern="1200" dirty="0" err="1"/>
            <a:t>gatumiljöer</a:t>
          </a:r>
          <a:endParaRPr lang="en-US" sz="1600" kern="1200" dirty="0"/>
        </a:p>
      </dsp:txBody>
      <dsp:txXfrm>
        <a:off x="600685" y="3409016"/>
        <a:ext cx="5710814" cy="791953"/>
      </dsp:txXfrm>
    </dsp:sp>
    <dsp:sp modelId="{76E54376-9823-48C7-B141-416E9C0E6FCA}">
      <dsp:nvSpPr>
        <dsp:cNvPr id="0" name=""/>
        <dsp:cNvSpPr/>
      </dsp:nvSpPr>
      <dsp:spPr>
        <a:xfrm>
          <a:off x="5765320" y="1032054"/>
          <a:ext cx="884618" cy="8846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964359" y="1032054"/>
        <a:ext cx="486540" cy="665675"/>
      </dsp:txXfrm>
    </dsp:sp>
    <dsp:sp modelId="{0DAA1778-F6BB-4B79-B1CD-424E56BD0F1D}">
      <dsp:nvSpPr>
        <dsp:cNvPr id="0" name=""/>
        <dsp:cNvSpPr/>
      </dsp:nvSpPr>
      <dsp:spPr>
        <a:xfrm>
          <a:off x="6364787" y="2610758"/>
          <a:ext cx="884618" cy="8846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563826" y="2610758"/>
        <a:ext cx="486540" cy="665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2A12C-3DEB-4AE2-9F13-CDD6E153E779}" type="datetimeFigureOut">
              <a:rPr lang="sv-SE" smtClean="0"/>
              <a:pPr/>
              <a:t>2022-05-23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0F8-3894-4A68-A5B5-C594379430F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896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28596" y="2130425"/>
            <a:ext cx="8286808" cy="1470025"/>
          </a:xfrm>
        </p:spPr>
        <p:txBody>
          <a:bodyPr>
            <a:normAutofit/>
          </a:bodyPr>
          <a:lstStyle>
            <a:lvl1pPr>
              <a:defRPr sz="4800" b="1">
                <a:latin typeface="Gill Sans MT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chemeClr val="tx1">
                    <a:tint val="75000"/>
                  </a:schemeClr>
                </a:solidFill>
                <a:latin typeface="Gill Sans MT Condens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platshåll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0"/>
          </p:nvPr>
        </p:nvSpPr>
        <p:spPr>
          <a:xfrm>
            <a:off x="785787" y="2357430"/>
            <a:ext cx="7572428" cy="3286148"/>
          </a:xfrm>
        </p:spPr>
        <p:txBody>
          <a:bodyPr>
            <a:normAutofit/>
          </a:bodyPr>
          <a:lstStyle>
            <a:lvl1pPr>
              <a:defRPr sz="2000">
                <a:latin typeface="Gill Sans MT" pitchFamily="34" charset="0"/>
                <a:cs typeface="Times New Roman" pitchFamily="18" charset="0"/>
              </a:defRPr>
            </a:lvl1pPr>
            <a:lvl2pPr>
              <a:defRPr sz="1800">
                <a:latin typeface="Gill Sans MT" pitchFamily="34" charset="0"/>
                <a:cs typeface="Times New Roman" pitchFamily="18" charset="0"/>
              </a:defRPr>
            </a:lvl2pPr>
            <a:lvl3pPr>
              <a:defRPr sz="1600">
                <a:latin typeface="Gill Sans MT" pitchFamily="34" charset="0"/>
                <a:cs typeface="Times New Roman" pitchFamily="18" charset="0"/>
              </a:defRPr>
            </a:lvl3pPr>
            <a:lvl4pPr>
              <a:buNone/>
              <a:defRPr sz="1400">
                <a:latin typeface="Gill Sans MT" pitchFamily="34" charset="0"/>
                <a:cs typeface="Times New Roman" pitchFamily="18" charset="0"/>
              </a:defRPr>
            </a:lvl4pPr>
            <a:lvl5pPr>
              <a:defRPr sz="1400">
                <a:latin typeface="Gill Sans MT" pitchFamily="34" charset="0"/>
                <a:cs typeface="Times New Roman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755576" y="1052736"/>
            <a:ext cx="8286808" cy="1143000"/>
          </a:xfrm>
        </p:spPr>
        <p:txBody>
          <a:bodyPr>
            <a:normAutofit/>
          </a:bodyPr>
          <a:lstStyle>
            <a:lvl1pPr algn="l">
              <a:defRPr sz="4800" b="1">
                <a:latin typeface="Gill Sans MT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platshåll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6"/>
          <p:cNvSpPr>
            <a:spLocks noGrp="1"/>
          </p:cNvSpPr>
          <p:nvPr>
            <p:ph sz="quarter" idx="10"/>
          </p:nvPr>
        </p:nvSpPr>
        <p:spPr>
          <a:xfrm>
            <a:off x="785787" y="2357430"/>
            <a:ext cx="3429024" cy="3286148"/>
          </a:xfrm>
        </p:spPr>
        <p:txBody>
          <a:bodyPr>
            <a:normAutofit/>
          </a:bodyPr>
          <a:lstStyle>
            <a:lvl1pPr>
              <a:defRPr sz="2000">
                <a:latin typeface="Gill Sans MT" pitchFamily="34" charset="0"/>
                <a:cs typeface="Times New Roman" pitchFamily="18" charset="0"/>
              </a:defRPr>
            </a:lvl1pPr>
            <a:lvl2pPr>
              <a:defRPr sz="1800">
                <a:latin typeface="Gill Sans MT" pitchFamily="34" charset="0"/>
                <a:cs typeface="Times New Roman" pitchFamily="18" charset="0"/>
              </a:defRPr>
            </a:lvl2pPr>
            <a:lvl3pPr>
              <a:defRPr sz="1800">
                <a:latin typeface="Times New Roman" pitchFamily="18" charset="0"/>
                <a:cs typeface="Times New Roman" pitchFamily="18" charset="0"/>
              </a:defRPr>
            </a:lvl3pPr>
            <a:lvl4pPr>
              <a:defRPr sz="1600">
                <a:latin typeface="Times New Roman" pitchFamily="18" charset="0"/>
                <a:cs typeface="Times New Roman" pitchFamily="18" charset="0"/>
              </a:defRPr>
            </a:lvl4pPr>
            <a:lvl5pPr>
              <a:defRPr sz="16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2" name="Rubrik 7"/>
          <p:cNvSpPr>
            <a:spLocks noGrp="1"/>
          </p:cNvSpPr>
          <p:nvPr>
            <p:ph type="title"/>
          </p:nvPr>
        </p:nvSpPr>
        <p:spPr>
          <a:xfrm>
            <a:off x="755576" y="1052736"/>
            <a:ext cx="8286808" cy="1143000"/>
          </a:xfrm>
        </p:spPr>
        <p:txBody>
          <a:bodyPr>
            <a:normAutofit/>
          </a:bodyPr>
          <a:lstStyle>
            <a:lvl1pPr algn="l">
              <a:defRPr sz="4800" b="1">
                <a:latin typeface="Gill Sans MT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5031408" y="2362528"/>
            <a:ext cx="3429024" cy="3286148"/>
          </a:xfrm>
        </p:spPr>
        <p:txBody>
          <a:bodyPr>
            <a:normAutofit/>
          </a:bodyPr>
          <a:lstStyle>
            <a:lvl1pPr>
              <a:defRPr sz="2000">
                <a:latin typeface="Gill Sans MT" pitchFamily="34" charset="0"/>
                <a:cs typeface="Times New Roman" pitchFamily="18" charset="0"/>
              </a:defRPr>
            </a:lvl1pPr>
            <a:lvl2pPr>
              <a:defRPr sz="1800">
                <a:latin typeface="Gill Sans MT" pitchFamily="34" charset="0"/>
                <a:cs typeface="Times New Roman" pitchFamily="18" charset="0"/>
              </a:defRPr>
            </a:lvl2pPr>
            <a:lvl3pPr>
              <a:defRPr sz="1800">
                <a:latin typeface="Times New Roman" pitchFamily="18" charset="0"/>
                <a:cs typeface="Times New Roman" pitchFamily="18" charset="0"/>
              </a:defRPr>
            </a:lvl3pPr>
            <a:lvl4pPr>
              <a:defRPr sz="1600">
                <a:latin typeface="Times New Roman" pitchFamily="18" charset="0"/>
                <a:cs typeface="Times New Roman" pitchFamily="18" charset="0"/>
              </a:defRPr>
            </a:lvl4pPr>
            <a:lvl5pPr>
              <a:defRPr sz="16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BD319-C441-4740-BDB2-35E25C52CCE7}" type="datetimeFigureOut">
              <a:rPr lang="sv-SE" smtClean="0"/>
              <a:pPr/>
              <a:t>2022-05-23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F0B53-9592-4779-891F-997228E46E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3" t="77559" r="-175" b="17374"/>
          <a:stretch/>
        </p:blipFill>
        <p:spPr>
          <a:xfrm flipH="1">
            <a:off x="-47819" y="6313275"/>
            <a:ext cx="9251092" cy="396000"/>
          </a:xfrm>
          <a:prstGeom prst="rect">
            <a:avLst/>
          </a:prstGeom>
        </p:spPr>
      </p:pic>
      <p:sp>
        <p:nvSpPr>
          <p:cNvPr id="8" name="Platshållare för text 21"/>
          <p:cNvSpPr txBox="1">
            <a:spLocks/>
          </p:cNvSpPr>
          <p:nvPr userDrawn="1"/>
        </p:nvSpPr>
        <p:spPr>
          <a:xfrm>
            <a:off x="5786446" y="6357958"/>
            <a:ext cx="2643187" cy="285750"/>
          </a:xfrm>
          <a:prstGeom prst="rect">
            <a:avLst/>
          </a:prstGeom>
        </p:spPr>
        <p:txBody>
          <a:bodyPr wrap="none">
            <a:no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GillSan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San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San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ill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Samhällsbyggnad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32656"/>
            <a:ext cx="1635957" cy="6012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GillSan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illSan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illSan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San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San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illSan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4A8AB54-D8E2-483B-A241-151F7536BA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5787" y="2357430"/>
            <a:ext cx="3429024" cy="2308916"/>
          </a:xfrm>
        </p:spPr>
        <p:txBody>
          <a:bodyPr>
            <a:normAutofit fontScale="85000" lnSpcReduction="20000"/>
          </a:bodyPr>
          <a:lstStyle/>
          <a:p>
            <a:r>
              <a:rPr lang="sv-SE" dirty="0"/>
              <a:t>Grunder till ombyggnation</a:t>
            </a:r>
          </a:p>
          <a:p>
            <a:r>
              <a:rPr lang="sv-SE" dirty="0"/>
              <a:t>Foton</a:t>
            </a:r>
          </a:p>
          <a:p>
            <a:r>
              <a:rPr lang="sv-SE" dirty="0"/>
              <a:t>Effekt</a:t>
            </a:r>
          </a:p>
          <a:p>
            <a:r>
              <a:rPr lang="sv-SE" dirty="0"/>
              <a:t>Utformning</a:t>
            </a:r>
          </a:p>
          <a:p>
            <a:r>
              <a:rPr lang="sv-SE" dirty="0"/>
              <a:t>Parkeringsfrågan</a:t>
            </a:r>
          </a:p>
          <a:p>
            <a:r>
              <a:rPr lang="sv-SE" dirty="0"/>
              <a:t>Omvärldsspaning</a:t>
            </a:r>
          </a:p>
          <a:p>
            <a:r>
              <a:rPr lang="sv-SE" dirty="0"/>
              <a:t>Tidplan</a:t>
            </a:r>
          </a:p>
          <a:p>
            <a:r>
              <a:rPr lang="sv-SE" dirty="0"/>
              <a:t>Frågor / Synpunkter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7635CF8-B574-4300-81B9-DACFD4487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980728"/>
            <a:ext cx="8286808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3600" dirty="0"/>
              <a:t>Ombyggnation Lillbrogatan-Hamngatan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231C9322-A5D2-1AF5-0D03-129DA308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1" y="1700808"/>
            <a:ext cx="3876041" cy="2046607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69FBF65E-A87B-CF2D-5924-7EBF7FE3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1" y="3783478"/>
            <a:ext cx="3876041" cy="23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3191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A9944CB-7402-8F73-2D40-FCCBC006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87" y="764704"/>
            <a:ext cx="4578301" cy="1143000"/>
          </a:xfrm>
        </p:spPr>
        <p:txBody>
          <a:bodyPr>
            <a:normAutofit/>
          </a:bodyPr>
          <a:lstStyle/>
          <a:p>
            <a:r>
              <a:rPr lang="sv-SE" sz="3600" dirty="0"/>
              <a:t>Frågor / synpunkter</a:t>
            </a:r>
          </a:p>
        </p:txBody>
      </p:sp>
    </p:spTree>
    <p:extLst>
      <p:ext uri="{BB962C8B-B14F-4D97-AF65-F5344CB8AC3E}">
        <p14:creationId xmlns:p14="http://schemas.microsoft.com/office/powerpoint/2010/main" val="323684431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A6B127D-F214-4AA3-8772-4FC0DD595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836712"/>
            <a:ext cx="6408712" cy="864096"/>
          </a:xfrm>
        </p:spPr>
        <p:txBody>
          <a:bodyPr anchor="ctr">
            <a:normAutofit/>
          </a:bodyPr>
          <a:lstStyle/>
          <a:p>
            <a:r>
              <a:rPr lang="sv-SE" sz="3600" dirty="0"/>
              <a:t>Grunder till ombyggnation</a:t>
            </a:r>
          </a:p>
        </p:txBody>
      </p:sp>
      <p:graphicFrame>
        <p:nvGraphicFramePr>
          <p:cNvPr id="5" name="Platshållare för innehåll 1">
            <a:extLst>
              <a:ext uri="{FF2B5EF4-FFF2-40B4-BE49-F238E27FC236}">
                <a16:creationId xmlns:a16="http://schemas.microsoft.com/office/drawing/2014/main" id="{0C920BB1-E86A-7284-2B02-A5C22894D4E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00628421"/>
              </p:ext>
            </p:extLst>
          </p:nvPr>
        </p:nvGraphicFramePr>
        <p:xfrm>
          <a:off x="683568" y="1556792"/>
          <a:ext cx="7992887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14061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2">
            <a:extLst>
              <a:ext uri="{FF2B5EF4-FFF2-40B4-BE49-F238E27FC236}">
                <a16:creationId xmlns:a16="http://schemas.microsoft.com/office/drawing/2014/main" id="{4A7B2520-BA79-2D3B-A3E2-2686ED4E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836712"/>
            <a:ext cx="6408712" cy="864096"/>
          </a:xfrm>
        </p:spPr>
        <p:txBody>
          <a:bodyPr anchor="ctr">
            <a:normAutofit/>
          </a:bodyPr>
          <a:lstStyle/>
          <a:p>
            <a:r>
              <a:rPr lang="sv-SE" sz="3600" dirty="0"/>
              <a:t>Foton</a:t>
            </a:r>
          </a:p>
        </p:txBody>
      </p:sp>
    </p:spTree>
    <p:extLst>
      <p:ext uri="{BB962C8B-B14F-4D97-AF65-F5344CB8AC3E}">
        <p14:creationId xmlns:p14="http://schemas.microsoft.com/office/powerpoint/2010/main" val="48881554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8C02467-6F97-49E2-BA84-9A65DC2C99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5787" y="1916832"/>
            <a:ext cx="7572428" cy="3286148"/>
          </a:xfrm>
        </p:spPr>
        <p:txBody>
          <a:bodyPr/>
          <a:lstStyle/>
          <a:p>
            <a:r>
              <a:rPr lang="sv-SE" dirty="0"/>
              <a:t>Gaturum - Livsrum</a:t>
            </a:r>
          </a:p>
          <a:p>
            <a:r>
              <a:rPr lang="sv-SE" dirty="0"/>
              <a:t>Trivsammare miljö</a:t>
            </a:r>
          </a:p>
          <a:p>
            <a:r>
              <a:rPr lang="sv-SE" dirty="0"/>
              <a:t>Attraktivare stadskärna</a:t>
            </a:r>
          </a:p>
          <a:p>
            <a:r>
              <a:rPr lang="sv-SE" dirty="0"/>
              <a:t>Renare luft</a:t>
            </a:r>
          </a:p>
          <a:p>
            <a:r>
              <a:rPr lang="sv-SE" dirty="0"/>
              <a:t>120 </a:t>
            </a:r>
            <a:r>
              <a:rPr lang="sv-SE" dirty="0" err="1"/>
              <a:t>st</a:t>
            </a:r>
            <a:r>
              <a:rPr lang="sv-SE" dirty="0"/>
              <a:t> nya cykelparkeringar</a:t>
            </a:r>
          </a:p>
          <a:p>
            <a:r>
              <a:rPr lang="sv-SE" dirty="0"/>
              <a:t>Tryggare och säkrare för oskyddade trafikanter</a:t>
            </a:r>
          </a:p>
          <a:p>
            <a:r>
              <a:rPr lang="sv-SE" dirty="0"/>
              <a:t>Drift och underhåll</a:t>
            </a:r>
          </a:p>
          <a:p>
            <a:r>
              <a:rPr lang="sv-SE" dirty="0"/>
              <a:t>Färre parkeringar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66951DD-1BFA-4774-8331-647198BB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836712"/>
            <a:ext cx="1697981" cy="936104"/>
          </a:xfrm>
        </p:spPr>
        <p:txBody>
          <a:bodyPr>
            <a:normAutofit/>
          </a:bodyPr>
          <a:lstStyle/>
          <a:p>
            <a:r>
              <a:rPr lang="sv-SE" sz="3600" dirty="0"/>
              <a:t>Effekt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0169C44-6E46-A9FD-49E6-8A1625A18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587" y="1083514"/>
            <a:ext cx="3083248" cy="234548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F7006CA5-98F4-3635-FA26-476FBDE24092}"/>
              </a:ext>
            </a:extLst>
          </p:cNvPr>
          <p:cNvSpPr txBox="1"/>
          <p:nvPr/>
        </p:nvSpPr>
        <p:spPr>
          <a:xfrm>
            <a:off x="5652120" y="3452184"/>
            <a:ext cx="25202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/>
              <a:t>Illustration av Prioritetsordning mellan transportslagen</a:t>
            </a:r>
          </a:p>
        </p:txBody>
      </p:sp>
    </p:spTree>
    <p:extLst>
      <p:ext uri="{BB962C8B-B14F-4D97-AF65-F5344CB8AC3E}">
        <p14:creationId xmlns:p14="http://schemas.microsoft.com/office/powerpoint/2010/main" val="4219304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C716B07-16E9-0B6F-BD4A-0430FEADAF8C}"/>
              </a:ext>
            </a:extLst>
          </p:cNvPr>
          <p:cNvSpPr/>
          <p:nvPr/>
        </p:nvSpPr>
        <p:spPr>
          <a:xfrm>
            <a:off x="467544" y="1916832"/>
            <a:ext cx="8065575" cy="4320479"/>
          </a:xfrm>
          <a:prstGeom prst="rect">
            <a:avLst/>
          </a:prstGeom>
          <a:solidFill>
            <a:srgbClr val="38A3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BB67C1D3-54A1-F6DA-1391-DB9278CE0F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0366" y="1561410"/>
            <a:ext cx="7572428" cy="3554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dirty="0"/>
              <a:t>Styrande dokument samt andra stödjande dokument</a:t>
            </a:r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811DC9-B5B3-DE0C-A505-E9990819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37" y="863445"/>
            <a:ext cx="3075167" cy="864096"/>
          </a:xfrm>
        </p:spPr>
        <p:txBody>
          <a:bodyPr>
            <a:normAutofit/>
          </a:bodyPr>
          <a:lstStyle/>
          <a:p>
            <a:r>
              <a:rPr lang="sv-SE" sz="3600" dirty="0"/>
              <a:t>Utformning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5E2E89E-7F12-23F1-4549-1B335E458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81" y="2068920"/>
            <a:ext cx="1402044" cy="197368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2191929-DAB4-C8E9-B948-BC46EB452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12" y="2068920"/>
            <a:ext cx="1411049" cy="197368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FAE31310-FCFB-4016-185B-9205B95CD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781" y="2067515"/>
            <a:ext cx="1410048" cy="1989969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A0849E76-D209-6489-B450-71568C66F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344" y="2067515"/>
            <a:ext cx="1749522" cy="1237161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7D7B3252-615A-BA77-2922-E7B5FFC99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881" y="4121882"/>
            <a:ext cx="1402045" cy="1988274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7FCA556-E6E8-8095-216E-1C5C4235E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378" y="4121882"/>
            <a:ext cx="1406503" cy="1988274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B8AFBBD8-9AC4-3AF0-482D-4DC81387A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7417" y="4121882"/>
            <a:ext cx="1726173" cy="1979378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7E3C511B-2A62-0D67-FA07-A815B41F7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6265" y="4140539"/>
            <a:ext cx="1397080" cy="1979378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48DFD2FB-CC7B-6992-EAD6-B4F4998FA2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6020" y="4134320"/>
            <a:ext cx="1406503" cy="1991817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504637DB-2B1A-994E-51D5-CB1D3783C9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3345" y="2076517"/>
            <a:ext cx="1529178" cy="19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139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>
            <a:extLst>
              <a:ext uri="{FF2B5EF4-FFF2-40B4-BE49-F238E27FC236}">
                <a16:creationId xmlns:a16="http://schemas.microsoft.com/office/drawing/2014/main" id="{382A6BA9-4686-41D2-8B09-94264009BE42}"/>
              </a:ext>
            </a:extLst>
          </p:cNvPr>
          <p:cNvSpPr txBox="1"/>
          <p:nvPr/>
        </p:nvSpPr>
        <p:spPr>
          <a:xfrm>
            <a:off x="2123728" y="593123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Lillbrogatan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F7761D5-113B-4F1E-8582-69E61BA85B9A}"/>
              </a:ext>
            </a:extLst>
          </p:cNvPr>
          <p:cNvSpPr txBox="1"/>
          <p:nvPr/>
        </p:nvSpPr>
        <p:spPr>
          <a:xfrm>
            <a:off x="6156176" y="360305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Hamngatan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E4712C2-99BD-0616-77EF-9C17D51A1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98" y="3789040"/>
            <a:ext cx="4033712" cy="221886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DB0D2CF-C53F-DDD6-107B-A3F9F7606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31" y="1671582"/>
            <a:ext cx="3839217" cy="196567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D7CF8A6-7BAE-8434-F612-D389201B61AB}"/>
              </a:ext>
            </a:extLst>
          </p:cNvPr>
          <p:cNvSpPr txBox="1"/>
          <p:nvPr/>
        </p:nvSpPr>
        <p:spPr>
          <a:xfrm>
            <a:off x="6156176" y="5894025"/>
            <a:ext cx="1826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Prästgårdsgatan</a:t>
            </a:r>
          </a:p>
          <a:p>
            <a:endParaRPr lang="sv-SE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AB0D2028-FB47-D514-C584-54A9C6D3C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249" y="4060364"/>
            <a:ext cx="3207522" cy="1833661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8AA343AD-C286-813D-CE0E-1D4B21664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316" y="2089620"/>
            <a:ext cx="2709388" cy="1462700"/>
          </a:xfrm>
          <a:prstGeom prst="rect">
            <a:avLst/>
          </a:prstGeom>
        </p:spPr>
      </p:pic>
      <p:sp>
        <p:nvSpPr>
          <p:cNvPr id="18" name="Rubrik 2">
            <a:extLst>
              <a:ext uri="{FF2B5EF4-FFF2-40B4-BE49-F238E27FC236}">
                <a16:creationId xmlns:a16="http://schemas.microsoft.com/office/drawing/2014/main" id="{CA4CD4C9-872A-64E6-1FE2-67CF1ACA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12" y="692696"/>
            <a:ext cx="2997100" cy="1143000"/>
          </a:xfrm>
        </p:spPr>
        <p:txBody>
          <a:bodyPr>
            <a:normAutofit/>
          </a:bodyPr>
          <a:lstStyle/>
          <a:p>
            <a:r>
              <a:rPr lang="sv-SE" sz="3600" dirty="0"/>
              <a:t>Stadens golv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2E5E8B78-B00B-FFE6-C3FC-3507078C5428}"/>
              </a:ext>
            </a:extLst>
          </p:cNvPr>
          <p:cNvSpPr txBox="1"/>
          <p:nvPr/>
        </p:nvSpPr>
        <p:spPr>
          <a:xfrm>
            <a:off x="1981582" y="361716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Lillbrogatan</a:t>
            </a:r>
          </a:p>
        </p:txBody>
      </p:sp>
    </p:spTree>
    <p:extLst>
      <p:ext uri="{BB962C8B-B14F-4D97-AF65-F5344CB8AC3E}">
        <p14:creationId xmlns:p14="http://schemas.microsoft.com/office/powerpoint/2010/main" val="5776415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2">
            <a:extLst>
              <a:ext uri="{FF2B5EF4-FFF2-40B4-BE49-F238E27FC236}">
                <a16:creationId xmlns:a16="http://schemas.microsoft.com/office/drawing/2014/main" id="{5BF6A5F2-C149-33E1-71DA-44D4CAF3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925" y="687463"/>
            <a:ext cx="3888432" cy="1224136"/>
          </a:xfrm>
        </p:spPr>
        <p:txBody>
          <a:bodyPr>
            <a:normAutofit/>
          </a:bodyPr>
          <a:lstStyle/>
          <a:p>
            <a:r>
              <a:rPr lang="sv-SE" sz="3600" dirty="0"/>
              <a:t>Parkeringsfrågan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ECE1C65-5FD5-5387-8C94-C07D63C1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33" y="1700808"/>
            <a:ext cx="6336704" cy="44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193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71E9CC7-100D-99B3-BFD6-DF326E16E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26" y="764704"/>
            <a:ext cx="8286808" cy="1143000"/>
          </a:xfrm>
        </p:spPr>
        <p:txBody>
          <a:bodyPr>
            <a:normAutofit/>
          </a:bodyPr>
          <a:lstStyle/>
          <a:p>
            <a:r>
              <a:rPr lang="sv-SE" sz="3600" dirty="0"/>
              <a:t>Omvärldsspaning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217F1AF-69DD-56E3-3F89-3226EBF42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09" y="1681919"/>
            <a:ext cx="7398568" cy="441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7057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FB7439A-9D11-D963-7D22-D512679D9F3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sv-SE" dirty="0"/>
              <a:t>Samråd maj - juni 2022</a:t>
            </a:r>
          </a:p>
          <a:p>
            <a:r>
              <a:rPr lang="sv-SE" dirty="0"/>
              <a:t>Projektering juni - nov 2022</a:t>
            </a:r>
          </a:p>
          <a:p>
            <a:r>
              <a:rPr lang="sv-SE" dirty="0"/>
              <a:t>Presentation av framtagna handlingar okt 2022</a:t>
            </a:r>
          </a:p>
          <a:p>
            <a:r>
              <a:rPr lang="sv-SE" dirty="0"/>
              <a:t>Upphandling dec 2022 – jan 2023</a:t>
            </a:r>
          </a:p>
          <a:p>
            <a:r>
              <a:rPr lang="sv-SE" dirty="0"/>
              <a:t>Ombyggnation maj – okt 2023</a:t>
            </a:r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EE018A9-E5D6-D4A2-43D5-FB4FE152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764704"/>
            <a:ext cx="2160240" cy="1143000"/>
          </a:xfrm>
        </p:spPr>
        <p:txBody>
          <a:bodyPr>
            <a:normAutofit/>
          </a:bodyPr>
          <a:lstStyle/>
          <a:p>
            <a:r>
              <a:rPr lang="sv-SE" sz="3600" dirty="0"/>
              <a:t>Tidplan</a:t>
            </a:r>
          </a:p>
        </p:txBody>
      </p:sp>
    </p:spTree>
    <p:extLst>
      <p:ext uri="{BB962C8B-B14F-4D97-AF65-F5344CB8AC3E}">
        <p14:creationId xmlns:p14="http://schemas.microsoft.com/office/powerpoint/2010/main" val="367561653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Presentation1 Piteå kommu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36AB00D-57FB-421B-8218-19E0DE43A421}" vid="{4CF7AFAA-D575-46F7-A274-22A10DD65E2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1750</TotalTime>
  <Words>155</Words>
  <Application>Microsoft Office PowerPoint</Application>
  <PresentationFormat>Bildspel på skärmen (4:3)</PresentationFormat>
  <Paragraphs>41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7" baseType="lpstr">
      <vt:lpstr>Arial</vt:lpstr>
      <vt:lpstr>Calibri</vt:lpstr>
      <vt:lpstr>Gill Sans MT</vt:lpstr>
      <vt:lpstr>Gill Sans MT Condensed</vt:lpstr>
      <vt:lpstr>GillSans</vt:lpstr>
      <vt:lpstr>Times New Roman</vt:lpstr>
      <vt:lpstr>Presentation1 Piteå kommun</vt:lpstr>
      <vt:lpstr>Ombyggnation Lillbrogatan-Hamngatan</vt:lpstr>
      <vt:lpstr>Grunder till ombyggnation</vt:lpstr>
      <vt:lpstr>Foton</vt:lpstr>
      <vt:lpstr>Effekt</vt:lpstr>
      <vt:lpstr>Utformning</vt:lpstr>
      <vt:lpstr>Stadens golv</vt:lpstr>
      <vt:lpstr>Parkeringsfrågan</vt:lpstr>
      <vt:lpstr>Omvärldsspaning</vt:lpstr>
      <vt:lpstr>Tidplan</vt:lpstr>
      <vt:lpstr>Frågor / synpunkter</vt:lpstr>
    </vt:vector>
  </TitlesOfParts>
  <Company>Piteå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gör det  tillsammans</dc:title>
  <dc:creator>Rebecca Granström</dc:creator>
  <cp:keywords>Presentationer;Dokumentkommunövergripande mall;Microsoft PowerPoint;Piteå kommun;Presentation</cp:keywords>
  <cp:lastModifiedBy>Joakim Lundberg</cp:lastModifiedBy>
  <cp:revision>52</cp:revision>
  <dcterms:created xsi:type="dcterms:W3CDTF">2021-01-21T20:52:16Z</dcterms:created>
  <dcterms:modified xsi:type="dcterms:W3CDTF">2022-05-23T14:56:40Z</dcterms:modified>
</cp:coreProperties>
</file>